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72" r:id="rId3"/>
    <p:sldId id="258" r:id="rId4"/>
    <p:sldId id="261" r:id="rId5"/>
    <p:sldId id="262" r:id="rId6"/>
    <p:sldId id="259" r:id="rId7"/>
    <p:sldId id="260" r:id="rId8"/>
    <p:sldId id="263" r:id="rId9"/>
    <p:sldId id="264" r:id="rId10"/>
    <p:sldId id="265" r:id="rId11"/>
    <p:sldId id="266" r:id="rId12"/>
    <p:sldId id="267" r:id="rId13"/>
    <p:sldId id="268" r:id="rId14"/>
    <p:sldId id="271" r:id="rId15"/>
    <p:sldId id="269" r:id="rId16"/>
    <p:sldId id="270" r:id="rId17"/>
  </p:sldIdLst>
  <p:sldSz cx="12192000" cy="6858000"/>
  <p:notesSz cx="6858000" cy="9144000"/>
  <p:embeddedFontLst>
    <p:embeddedFont>
      <p:font typeface="Abel" panose="02000506030000020004" pitchFamily="2" charset="0"/>
      <p:regular r:id="rId19"/>
    </p:embeddedFont>
    <p:embeddedFont>
      <p:font typeface="Calibri" panose="020F0502020204030204" pitchFamily="34" charset="0"/>
      <p:regular r:id="rId20"/>
      <p:bold r:id="rId21"/>
      <p:italic r:id="rId22"/>
      <p:boldItalic r:id="rId23"/>
    </p:embeddedFont>
    <p:embeddedFont>
      <p:font typeface="FontAwesome"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53709" autoAdjust="0"/>
  </p:normalViewPr>
  <p:slideViewPr>
    <p:cSldViewPr snapToGrid="0">
      <p:cViewPr varScale="1">
        <p:scale>
          <a:sx n="48" d="100"/>
          <a:sy n="48" d="100"/>
        </p:scale>
        <p:origin x="217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0C4BF-10CE-47D9-9CE1-F1A20C237EA3}" type="datetimeFigureOut">
              <a:rPr lang="en-AU" smtClean="0"/>
              <a:t>19/10/2017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F65DC-6BCE-44EE-B3D4-50206CA94336}" type="slidenum">
              <a:rPr lang="en-AU" smtClean="0"/>
              <a:t>‹#›</a:t>
            </a:fld>
            <a:endParaRPr lang="en-AU"/>
          </a:p>
        </p:txBody>
      </p:sp>
    </p:spTree>
    <p:extLst>
      <p:ext uri="{BB962C8B-B14F-4D97-AF65-F5344CB8AC3E}">
        <p14:creationId xmlns:p14="http://schemas.microsoft.com/office/powerpoint/2010/main" val="92072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so much ANABEL</a:t>
            </a:r>
          </a:p>
          <a:p>
            <a:endParaRPr lang="en-AU" dirty="0"/>
          </a:p>
          <a:p>
            <a:r>
              <a:rPr lang="en-AU" dirty="0"/>
              <a:t>Hi everyone. </a:t>
            </a:r>
          </a:p>
          <a:p>
            <a:endParaRPr lang="en-AU" dirty="0"/>
          </a:p>
          <a:p>
            <a:r>
              <a:rPr lang="en-AU" dirty="0"/>
              <a:t>Firstly, I’d like to congratulate everyone tonight for choosing to be a part of the Girls Leading Advanced Manufacturing and Geelong Future Leaders in Industry programmes. </a:t>
            </a:r>
          </a:p>
          <a:p>
            <a:endParaRPr lang="en-AU" dirty="0"/>
          </a:p>
          <a:p>
            <a:r>
              <a:rPr lang="en-AU" dirty="0"/>
              <a:t>Digital technology, advanced manufacturing, the internet of things, 3D printing, robotics and automation will play a huge role in the future of our society, and you’ve already taken a huge step forward in gaining exposure to these areas. </a:t>
            </a:r>
          </a:p>
          <a:p>
            <a:endParaRPr lang="en-AU" dirty="0"/>
          </a:p>
          <a:p>
            <a:r>
              <a:rPr lang="en-AU" dirty="0"/>
              <a:t>(clapping)</a:t>
            </a:r>
          </a:p>
          <a:p>
            <a:endParaRPr lang="en-AU" dirty="0"/>
          </a:p>
          <a:p>
            <a:r>
              <a:rPr lang="en-AU" dirty="0"/>
              <a:t>When I asked Anabel what I should talk about tonight, she gave me some very simple instructions – or what appeared to be simple instructions. </a:t>
            </a:r>
          </a:p>
          <a:p>
            <a:endParaRPr lang="en-AU" dirty="0"/>
          </a:p>
          <a:p>
            <a:r>
              <a:rPr lang="en-AU" dirty="0"/>
              <a:t>My challenge was to:</a:t>
            </a:r>
          </a:p>
          <a:p>
            <a:endParaRPr lang="en-AU" dirty="0"/>
          </a:p>
          <a:p>
            <a:r>
              <a:rPr lang="en-AU" dirty="0"/>
              <a:t>INSPIRE YOU</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a:t>
            </a:fld>
            <a:endParaRPr lang="en-AU"/>
          </a:p>
        </p:txBody>
      </p:sp>
    </p:spTree>
    <p:extLst>
      <p:ext uri="{BB962C8B-B14F-4D97-AF65-F5344CB8AC3E}">
        <p14:creationId xmlns:p14="http://schemas.microsoft.com/office/powerpoint/2010/main" val="245658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yes, with a career in STEM – engineering, science, maths, technology – you have the 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to earn a lot of money,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have great business opportunities,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ability to help others,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break down barriers between cultures.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there’s one other piece here, and it’s the most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have the ability to change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Don’t believe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10</a:t>
            </a:fld>
            <a:endParaRPr lang="en-AU"/>
          </a:p>
        </p:txBody>
      </p:sp>
    </p:spTree>
    <p:extLst>
      <p:ext uri="{BB962C8B-B14F-4D97-AF65-F5344CB8AC3E}">
        <p14:creationId xmlns:p14="http://schemas.microsoft.com/office/powerpoint/2010/main" val="195971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Margaret Hamilton. She wrote the code for the Apollo space 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 biggie </a:t>
            </a:r>
            <a:r>
              <a:rPr lang="en-AU" dirty="0">
                <a:sym typeface="Wingdings" panose="05000000000000000000" pitchFamily="2" charset="2"/>
              </a:rPr>
              <a:t>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11</a:t>
            </a:fld>
            <a:endParaRPr lang="en-AU"/>
          </a:p>
        </p:txBody>
      </p:sp>
    </p:spTree>
    <p:extLst>
      <p:ext uri="{BB962C8B-B14F-4D97-AF65-F5344CB8AC3E}">
        <p14:creationId xmlns:p14="http://schemas.microsoft.com/office/powerpoint/2010/main" val="11160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t>
            </a:r>
            <a:r>
              <a:rPr lang="en-AU" dirty="0" err="1"/>
              <a:t>Radia</a:t>
            </a:r>
            <a:r>
              <a:rPr lang="en-AU" dirty="0"/>
              <a:t> Perlman. She’s a computer scientist. She wrote something called Spanning Tree Protocol. Every time you use the internet. Every time you log in to Facebook, send a Snap, your data follows paths determined by Spanning Tree Protocol. Without it, you wouldn’t have the internet.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12</a:t>
            </a:fld>
            <a:endParaRPr lang="en-AU"/>
          </a:p>
        </p:txBody>
      </p:sp>
    </p:spTree>
    <p:extLst>
      <p:ext uri="{BB962C8B-B14F-4D97-AF65-F5344CB8AC3E}">
        <p14:creationId xmlns:p14="http://schemas.microsoft.com/office/powerpoint/2010/main" val="3785330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Catarina </a:t>
            </a:r>
            <a:r>
              <a:rPr lang="en-AU" dirty="0" err="1"/>
              <a:t>Mota</a:t>
            </a:r>
            <a:r>
              <a:rPr lang="en-AU" dirty="0"/>
              <a:t>. She’s a materials engineer and is a specialist in smart materials.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Materials that react to things like body temperature, or movement.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She’s building the houses of the future, that have not only automation built in, but are built in such a way that they’re modular, easily expanded and can be built using sustainable, available materials in hostile environments. Like Mars.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13</a:t>
            </a:fld>
            <a:endParaRPr lang="en-AU"/>
          </a:p>
        </p:txBody>
      </p:sp>
    </p:spTree>
    <p:extLst>
      <p:ext uri="{BB962C8B-B14F-4D97-AF65-F5344CB8AC3E}">
        <p14:creationId xmlns:p14="http://schemas.microsoft.com/office/powerpoint/2010/main" val="31663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Genevieve Bell. She doesn’t study machines, she studies people, and HOW they interact with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She works on problems like how the technology we build should be more inclusive, and how technology is shaping our societies – and what changes we need to make to ensure that our societies are fair, and we think critically about the implications of the technologies we build.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14</a:t>
            </a:fld>
            <a:endParaRPr lang="en-AU"/>
          </a:p>
        </p:txBody>
      </p:sp>
    </p:spTree>
    <p:extLst>
      <p:ext uri="{BB962C8B-B14F-4D97-AF65-F5344CB8AC3E}">
        <p14:creationId xmlns:p14="http://schemas.microsoft.com/office/powerpoint/2010/main" val="131405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All of these women are changing the world with their STEM skills – changing the world, and humanity, for the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it was at this point that I realised I was asking the wrong question all the way throughout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question I was asking was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I inspire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When really the question I should have been asking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inspire me?”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change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15</a:t>
            </a:fld>
            <a:endParaRPr lang="en-AU"/>
          </a:p>
        </p:txBody>
      </p:sp>
    </p:spTree>
    <p:extLst>
      <p:ext uri="{BB962C8B-B14F-4D97-AF65-F5344CB8AC3E}">
        <p14:creationId xmlns:p14="http://schemas.microsoft.com/office/powerpoint/2010/main" val="310825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Best wishes on your STEM journey. Thank you.</a:t>
            </a:r>
          </a:p>
        </p:txBody>
      </p:sp>
      <p:sp>
        <p:nvSpPr>
          <p:cNvPr id="4" name="Slide Number Placeholder 3"/>
          <p:cNvSpPr>
            <a:spLocks noGrp="1"/>
          </p:cNvSpPr>
          <p:nvPr>
            <p:ph type="sldNum" sz="quarter" idx="10"/>
          </p:nvPr>
        </p:nvSpPr>
        <p:spPr/>
        <p:txBody>
          <a:bodyPr/>
          <a:lstStyle/>
          <a:p>
            <a:fld id="{21DF65DC-6BCE-44EE-B3D4-50206CA94336}" type="slidenum">
              <a:rPr lang="en-AU" smtClean="0"/>
              <a:t>16</a:t>
            </a:fld>
            <a:endParaRPr lang="en-AU"/>
          </a:p>
        </p:txBody>
      </p:sp>
    </p:spTree>
    <p:extLst>
      <p:ext uri="{BB962C8B-B14F-4D97-AF65-F5344CB8AC3E}">
        <p14:creationId xmlns:p14="http://schemas.microsoft.com/office/powerpoint/2010/main" val="67068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inspiring you would be easy, right? </a:t>
            </a:r>
          </a:p>
          <a:p>
            <a:endParaRPr lang="en-AU" dirty="0"/>
          </a:p>
          <a:p>
            <a:r>
              <a:rPr lang="en-AU" dirty="0"/>
              <a:t>As I started to think about this, I thought about the digital future that’s beginning to emerge, and what you might find inspiring about it. </a:t>
            </a:r>
          </a:p>
          <a:p>
            <a:endParaRPr lang="en-AU" dirty="0"/>
          </a:p>
          <a:p>
            <a:r>
              <a:rPr lang="en-AU" dirty="0"/>
              <a:t>By the year 2020, there will be over 20 BILLION internet connected devices on the planet. That’s about 3 for every single person. Your fridge will be connected to the internet, your phones, light bulbs, goodness, we’re starting to see dog collars that are connected to the internet. </a:t>
            </a:r>
          </a:p>
          <a:p>
            <a:endParaRPr lang="en-AU" dirty="0"/>
          </a:p>
          <a:p>
            <a:r>
              <a:rPr lang="en-AU" dirty="0"/>
              <a:t>Devices will talk to each other and share information through connections that are ubiquitous – always on. </a:t>
            </a:r>
          </a:p>
          <a:p>
            <a:endParaRPr lang="en-AU" dirty="0"/>
          </a:p>
          <a:p>
            <a:r>
              <a:rPr lang="en-AU" dirty="0"/>
              <a:t>Technology will begin to blend with humanity.  Machine learning and artificial intelligence are advancing every day, and we’re starting to see highly skilled professionals be assisted in their day to day tasks by artificial intelligences. </a:t>
            </a:r>
            <a:r>
              <a:rPr lang="en-AU" dirty="0" err="1"/>
              <a:t>Ais</a:t>
            </a:r>
            <a:r>
              <a:rPr lang="en-AU" dirty="0"/>
              <a:t> will help doctors detect cancer. Machine learning will help detect vulnerable people at risk, and who need additional support. New technology will be implantable, and embedded within our clothes, our jewellery, and within us. </a:t>
            </a:r>
          </a:p>
          <a:p>
            <a:endParaRPr lang="en-AU" dirty="0"/>
          </a:p>
          <a:p>
            <a:r>
              <a:rPr lang="en-AU" dirty="0"/>
              <a:t>And this new frontier will bring both new rewards and new challenges.</a:t>
            </a:r>
          </a:p>
          <a:p>
            <a:endParaRPr lang="en-AU" dirty="0"/>
          </a:p>
          <a:p>
            <a:r>
              <a:rPr lang="en-AU" dirty="0"/>
              <a:t>So, some of you might be inspired by the sheer scale of what our digital future looks like.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2</a:t>
            </a:fld>
            <a:endParaRPr lang="en-AU"/>
          </a:p>
        </p:txBody>
      </p:sp>
    </p:spTree>
    <p:extLst>
      <p:ext uri="{BB962C8B-B14F-4D97-AF65-F5344CB8AC3E}">
        <p14:creationId xmlns:p14="http://schemas.microsoft.com/office/powerpoint/2010/main" val="367143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some of you, no doubt are more practically minded.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many of you want to earn good money in your chosen career?</a:t>
            </a:r>
          </a:p>
          <a:p>
            <a:endParaRPr lang="en-AU" dirty="0"/>
          </a:p>
          <a:p>
            <a:r>
              <a:rPr lang="en-AU" dirty="0"/>
              <a:t>Great – engineering salaries are consistently some of the highest professional salaries, particularly if you combine engineering skills with leadership and project management skills.</a:t>
            </a:r>
          </a:p>
        </p:txBody>
      </p:sp>
      <p:sp>
        <p:nvSpPr>
          <p:cNvPr id="4" name="Slide Number Placeholder 3"/>
          <p:cNvSpPr>
            <a:spLocks noGrp="1"/>
          </p:cNvSpPr>
          <p:nvPr>
            <p:ph type="sldNum" sz="quarter" idx="10"/>
          </p:nvPr>
        </p:nvSpPr>
        <p:spPr/>
        <p:txBody>
          <a:bodyPr/>
          <a:lstStyle/>
          <a:p>
            <a:fld id="{21DF65DC-6BCE-44EE-B3D4-50206CA94336}" type="slidenum">
              <a:rPr lang="en-AU" smtClean="0"/>
              <a:t>3</a:t>
            </a:fld>
            <a:endParaRPr lang="en-AU"/>
          </a:p>
        </p:txBody>
      </p:sp>
    </p:spTree>
    <p:extLst>
      <p:ext uri="{BB962C8B-B14F-4D97-AF65-F5344CB8AC3E}">
        <p14:creationId xmlns:p14="http://schemas.microsoft.com/office/powerpoint/2010/main" val="378826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IT salaries are pretty good too – again, especially if you have leadership and management skills.</a:t>
            </a:r>
          </a:p>
        </p:txBody>
      </p:sp>
      <p:sp>
        <p:nvSpPr>
          <p:cNvPr id="4" name="Slide Number Placeholder 3"/>
          <p:cNvSpPr>
            <a:spLocks noGrp="1"/>
          </p:cNvSpPr>
          <p:nvPr>
            <p:ph type="sldNum" sz="quarter" idx="10"/>
          </p:nvPr>
        </p:nvSpPr>
        <p:spPr/>
        <p:txBody>
          <a:bodyPr/>
          <a:lstStyle/>
          <a:p>
            <a:fld id="{21DF65DC-6BCE-44EE-B3D4-50206CA94336}" type="slidenum">
              <a:rPr lang="en-AU" smtClean="0"/>
              <a:t>4</a:t>
            </a:fld>
            <a:endParaRPr lang="en-AU"/>
          </a:p>
        </p:txBody>
      </p:sp>
    </p:spTree>
    <p:extLst>
      <p:ext uri="{BB962C8B-B14F-4D97-AF65-F5344CB8AC3E}">
        <p14:creationId xmlns:p14="http://schemas.microsoft.com/office/powerpoint/2010/main" val="11286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it’s not just about money. </a:t>
            </a:r>
          </a:p>
          <a:p>
            <a:endParaRPr lang="en-AU" dirty="0"/>
          </a:p>
          <a:p>
            <a:r>
              <a:rPr lang="en-AU" dirty="0"/>
              <a:t>Some of you no doubt enjoy tinkering with things, exploring how things are made – pulling things apart and putting them back together.</a:t>
            </a:r>
          </a:p>
          <a:p>
            <a:endParaRPr lang="en-AU" dirty="0"/>
          </a:p>
          <a:p>
            <a:r>
              <a:rPr lang="en-AU" dirty="0"/>
              <a:t>Anyone enjoy doing that?</a:t>
            </a:r>
          </a:p>
          <a:p>
            <a:endParaRPr lang="en-AU" dirty="0"/>
          </a:p>
          <a:p>
            <a:r>
              <a:rPr lang="en-AU" dirty="0"/>
              <a:t>(Hands raise)</a:t>
            </a:r>
          </a:p>
          <a:p>
            <a:endParaRPr lang="en-AU" dirty="0"/>
          </a:p>
          <a:p>
            <a:r>
              <a:rPr lang="en-AU" dirty="0"/>
              <a:t>What if you could turn something you love doing into your career? </a:t>
            </a:r>
          </a:p>
          <a:p>
            <a:endParaRPr lang="en-AU" dirty="0"/>
          </a:p>
          <a:p>
            <a:r>
              <a:rPr lang="en-AU" dirty="0"/>
              <a:t>The internet of things and the rise of hobbyist electronics  is also spurring – the Maker Movement, makerspaces and hackerspaces - and we’re seeing the rise of services catering to this movement. </a:t>
            </a:r>
          </a:p>
          <a:p>
            <a:endParaRPr lang="en-AU" dirty="0"/>
          </a:p>
          <a:p>
            <a:r>
              <a:rPr lang="en-AU" dirty="0"/>
              <a:t>This is Lady Ada – </a:t>
            </a:r>
            <a:r>
              <a:rPr lang="en-AU" dirty="0" err="1"/>
              <a:t>Limor</a:t>
            </a:r>
            <a:r>
              <a:rPr lang="en-AU" dirty="0"/>
              <a:t> Fried – and in 2005 she founded </a:t>
            </a:r>
            <a:r>
              <a:rPr lang="en-AU" dirty="0" err="1"/>
              <a:t>AdaFruit</a:t>
            </a:r>
            <a:r>
              <a:rPr lang="en-AU" dirty="0"/>
              <a:t>, an electronics company, that this week bought out RadioShack, one of the largest electronics companies in America. </a:t>
            </a:r>
          </a:p>
          <a:p>
            <a:endParaRPr lang="en-AU" dirty="0"/>
          </a:p>
          <a:p>
            <a:r>
              <a:rPr lang="en-AU" dirty="0"/>
              <a:t>Oh, she has a Masters in Electrical Engineering, too </a:t>
            </a:r>
            <a:r>
              <a:rPr lang="en-AU" dirty="0">
                <a:sym typeface="Wingdings" panose="05000000000000000000" pitchFamily="2" charset="2"/>
              </a:rPr>
              <a:t> </a:t>
            </a:r>
          </a:p>
          <a:p>
            <a:endParaRPr lang="en-AU" dirty="0">
              <a:sym typeface="Wingdings" panose="05000000000000000000" pitchFamily="2" charset="2"/>
            </a:endParaRPr>
          </a:p>
          <a:p>
            <a:r>
              <a:rPr lang="en-AU" dirty="0">
                <a:sym typeface="Wingdings" panose="05000000000000000000" pitchFamily="2" charset="2"/>
              </a:rPr>
              <a:t>She turned her hobby, her passion, into a lucrative career – and you might be inspired to do the same. </a:t>
            </a:r>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5</a:t>
            </a:fld>
            <a:endParaRPr lang="en-AU"/>
          </a:p>
        </p:txBody>
      </p:sp>
    </p:spTree>
    <p:extLst>
      <p:ext uri="{BB962C8B-B14F-4D97-AF65-F5344CB8AC3E}">
        <p14:creationId xmlns:p14="http://schemas.microsoft.com/office/powerpoint/2010/main" val="394980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Different people are inspired by different things. </a:t>
            </a:r>
          </a:p>
          <a:p>
            <a:endParaRPr lang="en-AU" dirty="0"/>
          </a:p>
          <a:p>
            <a:r>
              <a:rPr lang="en-AU" dirty="0"/>
              <a:t>Who among you here would like to use your career to help people?</a:t>
            </a:r>
          </a:p>
          <a:p>
            <a:endParaRPr lang="en-AU" dirty="0"/>
          </a:p>
          <a:p>
            <a:r>
              <a:rPr lang="en-AU" dirty="0"/>
              <a:t>(Hands raise)</a:t>
            </a:r>
          </a:p>
          <a:p>
            <a:endParaRPr lang="en-AU" dirty="0"/>
          </a:p>
          <a:p>
            <a:r>
              <a:rPr lang="en-AU" dirty="0"/>
              <a:t>I see, quite a few!</a:t>
            </a:r>
          </a:p>
          <a:p>
            <a:endParaRPr lang="en-AU" dirty="0"/>
          </a:p>
          <a:p>
            <a:r>
              <a:rPr lang="en-AU" dirty="0"/>
              <a:t>This is Dr Hannah Brown – she’s a reproductive scientist in Adelaide, and she works with technology – like invitro fertilisation - that helps couples to have babies. </a:t>
            </a:r>
          </a:p>
        </p:txBody>
      </p:sp>
      <p:sp>
        <p:nvSpPr>
          <p:cNvPr id="4" name="Slide Number Placeholder 3"/>
          <p:cNvSpPr>
            <a:spLocks noGrp="1"/>
          </p:cNvSpPr>
          <p:nvPr>
            <p:ph type="sldNum" sz="quarter" idx="10"/>
          </p:nvPr>
        </p:nvSpPr>
        <p:spPr/>
        <p:txBody>
          <a:bodyPr/>
          <a:lstStyle/>
          <a:p>
            <a:fld id="{21DF65DC-6BCE-44EE-B3D4-50206CA94336}" type="slidenum">
              <a:rPr lang="en-AU" smtClean="0"/>
              <a:t>6</a:t>
            </a:fld>
            <a:endParaRPr lang="en-AU"/>
          </a:p>
        </p:txBody>
      </p:sp>
    </p:spTree>
    <p:extLst>
      <p:ext uri="{BB962C8B-B14F-4D97-AF65-F5344CB8AC3E}">
        <p14:creationId xmlns:p14="http://schemas.microsoft.com/office/powerpoint/2010/main" val="87236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many of you have an elderly relative?</a:t>
            </a:r>
          </a:p>
          <a:p>
            <a:endParaRPr lang="en-AU" dirty="0"/>
          </a:p>
          <a:p>
            <a:r>
              <a:rPr lang="en-AU" dirty="0"/>
              <a:t>(Raise hands) I see – a few of you</a:t>
            </a:r>
          </a:p>
          <a:p>
            <a:endParaRPr lang="en-AU" dirty="0"/>
          </a:p>
          <a:p>
            <a:r>
              <a:rPr lang="en-AU" dirty="0"/>
              <a:t>We’re also seeing the rise of technologies like the internet of things to assist our growing elderly population, providing benefits like the ability to stay independent for longer, and to get assistance as soon as it’s required.</a:t>
            </a:r>
          </a:p>
          <a:p>
            <a:endParaRPr lang="en-AU" dirty="0"/>
          </a:p>
          <a:p>
            <a:r>
              <a:rPr lang="en-AU" dirty="0"/>
              <a:t>Over the next 20 to 30 years – the time span in which you’ll live your working lives – our elderly population is set to triple. </a:t>
            </a:r>
          </a:p>
          <a:p>
            <a:endParaRPr lang="en-AU" dirty="0"/>
          </a:p>
          <a:p>
            <a:r>
              <a:rPr lang="en-AU" dirty="0"/>
              <a:t>Manufacturing, engineering and technology advancements will help us provide better care to more Senior Australians. </a:t>
            </a:r>
          </a:p>
        </p:txBody>
      </p:sp>
      <p:sp>
        <p:nvSpPr>
          <p:cNvPr id="4" name="Slide Number Placeholder 3"/>
          <p:cNvSpPr>
            <a:spLocks noGrp="1"/>
          </p:cNvSpPr>
          <p:nvPr>
            <p:ph type="sldNum" sz="quarter" idx="10"/>
          </p:nvPr>
        </p:nvSpPr>
        <p:spPr/>
        <p:txBody>
          <a:bodyPr/>
          <a:lstStyle/>
          <a:p>
            <a:fld id="{21DF65DC-6BCE-44EE-B3D4-50206CA94336}" type="slidenum">
              <a:rPr lang="en-AU" smtClean="0"/>
              <a:t>7</a:t>
            </a:fld>
            <a:endParaRPr lang="en-AU"/>
          </a:p>
        </p:txBody>
      </p:sp>
    </p:spTree>
    <p:extLst>
      <p:ext uri="{BB962C8B-B14F-4D97-AF65-F5344CB8AC3E}">
        <p14:creationId xmlns:p14="http://schemas.microsoft.com/office/powerpoint/2010/main" val="20873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Technical advancements are also helping us connect with each other – not just across distances with technologies like video conferencing or FaceTime or Google Hangouts, but across language and cultural divides. </a:t>
            </a:r>
          </a:p>
          <a:p>
            <a:endParaRPr lang="en-AU" dirty="0"/>
          </a:p>
          <a:p>
            <a:r>
              <a:rPr lang="en-AU" dirty="0"/>
              <a:t>Several billion people on the planet don’t speak English. </a:t>
            </a:r>
          </a:p>
          <a:p>
            <a:r>
              <a:rPr lang="en-AU" dirty="0"/>
              <a:t>Imagine if you could communicate with them. Imagine the possibilities that would open up, and the barriers that would come down. </a:t>
            </a:r>
          </a:p>
          <a:p>
            <a:endParaRPr lang="en-AU" dirty="0"/>
          </a:p>
          <a:p>
            <a:r>
              <a:rPr lang="en-AU" dirty="0"/>
              <a:t>This device is Google’s Pixel Ear buds, and they translate spoken language in real time. So you can be speaking Swahili, or Urdu, or Tieng Viet – to someone halfway across the planet. </a:t>
            </a:r>
          </a:p>
        </p:txBody>
      </p:sp>
      <p:sp>
        <p:nvSpPr>
          <p:cNvPr id="4" name="Slide Number Placeholder 3"/>
          <p:cNvSpPr>
            <a:spLocks noGrp="1"/>
          </p:cNvSpPr>
          <p:nvPr>
            <p:ph type="sldNum" sz="quarter" idx="10"/>
          </p:nvPr>
        </p:nvSpPr>
        <p:spPr/>
        <p:txBody>
          <a:bodyPr/>
          <a:lstStyle/>
          <a:p>
            <a:fld id="{21DF65DC-6BCE-44EE-B3D4-50206CA94336}" type="slidenum">
              <a:rPr lang="en-AU" smtClean="0"/>
              <a:t>8</a:t>
            </a:fld>
            <a:endParaRPr lang="en-AU"/>
          </a:p>
        </p:txBody>
      </p:sp>
    </p:spTree>
    <p:extLst>
      <p:ext uri="{BB962C8B-B14F-4D97-AF65-F5344CB8AC3E}">
        <p14:creationId xmlns:p14="http://schemas.microsoft.com/office/powerpoint/2010/main" val="361235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 a similar note, this is Mozilla’s Common Voice project. They’re capturing voice samples from people all over the world – every language, every accent, every dialect – to make an open source collection. If anyone here has used an Amazon Alexa, or Siri, or Google Assistant, you’ll notice something about the voice – they all sound similar, very American. There are over 7 billion people in the world, and there are 7 billion voices. </a:t>
            </a:r>
          </a:p>
        </p:txBody>
      </p:sp>
      <p:sp>
        <p:nvSpPr>
          <p:cNvPr id="4" name="Slide Number Placeholder 3"/>
          <p:cNvSpPr>
            <a:spLocks noGrp="1"/>
          </p:cNvSpPr>
          <p:nvPr>
            <p:ph type="sldNum" sz="quarter" idx="10"/>
          </p:nvPr>
        </p:nvSpPr>
        <p:spPr/>
        <p:txBody>
          <a:bodyPr/>
          <a:lstStyle/>
          <a:p>
            <a:fld id="{21DF65DC-6BCE-44EE-B3D4-50206CA94336}" type="slidenum">
              <a:rPr lang="en-AU" smtClean="0"/>
              <a:t>9</a:t>
            </a:fld>
            <a:endParaRPr lang="en-AU"/>
          </a:p>
        </p:txBody>
      </p:sp>
    </p:spTree>
    <p:extLst>
      <p:ext uri="{BB962C8B-B14F-4D97-AF65-F5344CB8AC3E}">
        <p14:creationId xmlns:p14="http://schemas.microsoft.com/office/powerpoint/2010/main" val="29409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BFD1-C699-485D-85D3-65BAA00020C4}"/>
              </a:ext>
            </a:extLst>
          </p:cNvPr>
          <p:cNvSpPr>
            <a:spLocks noGrp="1"/>
          </p:cNvSpPr>
          <p:nvPr>
            <p:ph type="ctrTitle"/>
          </p:nvPr>
        </p:nvSpPr>
        <p:spPr>
          <a:xfrm>
            <a:off x="1524000" y="1122363"/>
            <a:ext cx="9144000" cy="2387600"/>
          </a:xfrm>
        </p:spPr>
        <p:txBody>
          <a:bodyPr anchor="b"/>
          <a:lstStyle>
            <a:lvl1pPr algn="ctr">
              <a:defRPr sz="6000">
                <a:latin typeface="Abel" panose="02000506030000020004" pitchFamily="2" charset="0"/>
              </a:defRPr>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F8A992-DA28-4EBD-855B-12A3BC792409}"/>
              </a:ext>
            </a:extLst>
          </p:cNvPr>
          <p:cNvSpPr>
            <a:spLocks noGrp="1"/>
          </p:cNvSpPr>
          <p:nvPr>
            <p:ph type="subTitle" idx="1"/>
          </p:nvPr>
        </p:nvSpPr>
        <p:spPr>
          <a:xfrm>
            <a:off x="1524000" y="3602038"/>
            <a:ext cx="9144000" cy="1655762"/>
          </a:xfrm>
        </p:spPr>
        <p:txBody>
          <a:bodyPr/>
          <a:lstStyle>
            <a:lvl1pPr marL="0" indent="0" algn="ctr">
              <a:buNone/>
              <a:defRPr sz="2400">
                <a:latin typeface="Abel"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305849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FDD5-1197-4196-AEB4-7A20654F547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26898D2-6987-4FB3-AA8D-8C1723751D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799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7593C-3D00-4096-85CF-94FD975561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9252A2-A192-4F6A-A262-AE2023D197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1153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51DB-12D6-485A-A907-2FEAEF4CA072}"/>
              </a:ext>
            </a:extLst>
          </p:cNvPr>
          <p:cNvSpPr>
            <a:spLocks noGrp="1"/>
          </p:cNvSpPr>
          <p:nvPr>
            <p:ph type="title"/>
          </p:nvPr>
        </p:nvSpPr>
        <p:spPr/>
        <p:txBody>
          <a:bodyPr/>
          <a:lstStyle>
            <a:lvl1pPr>
              <a:defRPr>
                <a:latin typeface="Abel" panose="02000506030000020004" pitchFamily="2" charset="0"/>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17FB287-6F2F-43FE-A89F-5ABD6E29DE39}"/>
              </a:ext>
            </a:extLst>
          </p:cNvPr>
          <p:cNvSpPr>
            <a:spLocks noGrp="1"/>
          </p:cNvSpPr>
          <p:nvPr>
            <p:ph idx="1"/>
          </p:nvPr>
        </p:nvSpPr>
        <p:spPr/>
        <p:txBody>
          <a:bodyPr/>
          <a:lstStyle>
            <a:lvl1pPr>
              <a:defRPr>
                <a:latin typeface="Abel" panose="02000506030000020004" pitchFamily="2" charset="0"/>
              </a:defRPr>
            </a:lvl1pPr>
            <a:lvl2pPr>
              <a:defRPr>
                <a:latin typeface="Abel" panose="02000506030000020004" pitchFamily="2" charset="0"/>
              </a:defRPr>
            </a:lvl2pPr>
            <a:lvl3pPr>
              <a:defRPr>
                <a:latin typeface="Abel" panose="02000506030000020004" pitchFamily="2" charset="0"/>
              </a:defRPr>
            </a:lvl3pPr>
            <a:lvl4pPr>
              <a:defRPr>
                <a:latin typeface="Abel" panose="02000506030000020004" pitchFamily="2" charset="0"/>
              </a:defRPr>
            </a:lvl4pPr>
            <a:lvl5pPr>
              <a:defRPr>
                <a:latin typeface="Abel" panose="0200050603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337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D88F-8A1E-48C4-A955-0EBA49D7A885}"/>
              </a:ext>
            </a:extLst>
          </p:cNvPr>
          <p:cNvSpPr>
            <a:spLocks noGrp="1"/>
          </p:cNvSpPr>
          <p:nvPr>
            <p:ph type="title"/>
          </p:nvPr>
        </p:nvSpPr>
        <p:spPr>
          <a:xfrm>
            <a:off x="831850" y="1709738"/>
            <a:ext cx="10515600" cy="2852737"/>
          </a:xfrm>
        </p:spPr>
        <p:txBody>
          <a:bodyPr anchor="b"/>
          <a:lstStyle>
            <a:lvl1pPr>
              <a:defRPr sz="6000">
                <a:latin typeface="Abel" panose="02000506030000020004" pitchFamily="2" charset="0"/>
              </a:defRPr>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3CA0A6D2-BA25-4DD6-8BF2-CFAF8348F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bel" panose="0200050603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33246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C1A-7417-4CF1-BC5B-022FDB25B65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81D5AB7-2C9D-4B81-8766-6678303D39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B188288-AA9B-4079-A49C-EFA60A8442E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0748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9972-5485-4B58-8B99-4F642AA0100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8661D7-CF3E-4621-B246-BCBBB2D4F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7A0B17-5836-436B-B495-DA61A004B9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6D62674-7664-4333-8488-65B33AADA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15A066-9D82-447E-B019-21769688AD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3934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97BE-4BF0-4C01-A88B-0A0F5A7D1DAD}"/>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80256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37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2763-321C-48E7-844A-40958CEE5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92C91F2-132C-4831-9FF6-DBED4F61A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3266B4-6F57-4AA8-B75F-20B7C0C99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88F972-781F-478E-A9EA-8450100CC0A4}"/>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19/10/2017</a:t>
            </a:fld>
            <a:endParaRPr lang="en-AU"/>
          </a:p>
        </p:txBody>
      </p:sp>
      <p:sp>
        <p:nvSpPr>
          <p:cNvPr id="6" name="Footer Placeholder 5">
            <a:extLst>
              <a:ext uri="{FF2B5EF4-FFF2-40B4-BE49-F238E27FC236}">
                <a16:creationId xmlns:a16="http://schemas.microsoft.com/office/drawing/2014/main" id="{17DFB70D-DCA3-4F1F-8B36-6E0FECB43D26}"/>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8DDA1ED1-A6B0-49F5-AE31-C0ED6FC34D49}"/>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185241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106-B1F6-42CB-8E9D-945F063C1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6E1DC4F-CBC2-40F9-ADBA-EC896DDA5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4207CD1-A486-4BC7-ADF8-70CE06052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7061A1-5345-4B92-86F1-5469CA3D9938}"/>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19/10/2017</a:t>
            </a:fld>
            <a:endParaRPr lang="en-AU"/>
          </a:p>
        </p:txBody>
      </p:sp>
      <p:sp>
        <p:nvSpPr>
          <p:cNvPr id="6" name="Footer Placeholder 5">
            <a:extLst>
              <a:ext uri="{FF2B5EF4-FFF2-40B4-BE49-F238E27FC236}">
                <a16:creationId xmlns:a16="http://schemas.microsoft.com/office/drawing/2014/main" id="{0091AD13-2D5C-4BDD-A29F-5C485B064858}"/>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E0784D01-1DCE-4A09-87C8-406EFDD5FAF2}"/>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71434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0D4448-5751-4AE6-BBD2-816A5B4256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8F170B12-1AE7-4935-AC9E-CD022E2A3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3204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Abel"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bel"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bel"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bel"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mmons.wikimedia.org/wiki/File:Limor_Fried_TC2013.jpg"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abs.gov.au/ausstats/abs@.nsf/featurearticlesbyCatalogue/384EDBC8C1EB7717CA2581470023DAD1?OpenDocumen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maxpixel.freegreatpicture.com/static/photo/1x/Senior-Aging-Elderly-Aged-Mature-Person-2379003.jpg" TargetMode="External"/><Relationship Id="rId5" Type="http://schemas.openxmlformats.org/officeDocument/2006/relationships/image" Target="../media/image5.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0F248-3078-47EE-9D62-3826EF5A758C}"/>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5000"/>
                    </a14:imgEffect>
                  </a14:imgLayer>
                </a14:imgProps>
              </a:ext>
              <a:ext uri="{28A0092B-C50C-407E-A947-70E740481C1C}">
                <a14:useLocalDpi xmlns:a14="http://schemas.microsoft.com/office/drawing/2010/main" val="0"/>
              </a:ext>
            </a:extLst>
          </a:blip>
          <a:srcRect t="32920"/>
          <a:stretch/>
        </p:blipFill>
        <p:spPr>
          <a:xfrm>
            <a:off x="0" y="-1"/>
            <a:ext cx="12192000" cy="6858001"/>
          </a:xfrm>
          <a:prstGeom prst="rect">
            <a:avLst/>
          </a:prstGeom>
        </p:spPr>
      </p:pic>
      <p:sp>
        <p:nvSpPr>
          <p:cNvPr id="2" name="Title 1">
            <a:extLst>
              <a:ext uri="{FF2B5EF4-FFF2-40B4-BE49-F238E27FC236}">
                <a16:creationId xmlns:a16="http://schemas.microsoft.com/office/drawing/2014/main" id="{6BD11002-E048-4529-81D5-7AA0F1E42108}"/>
              </a:ext>
            </a:extLst>
          </p:cNvPr>
          <p:cNvSpPr>
            <a:spLocks noGrp="1"/>
          </p:cNvSpPr>
          <p:nvPr>
            <p:ph type="ctrTitle"/>
          </p:nvPr>
        </p:nvSpPr>
        <p:spPr>
          <a:xfrm>
            <a:off x="0" y="1122363"/>
            <a:ext cx="12192000" cy="2039938"/>
          </a:xfrm>
          <a:solidFill>
            <a:schemeClr val="tx1">
              <a:alpha val="26000"/>
            </a:schemeClr>
          </a:solidFill>
        </p:spPr>
        <p:txBody>
          <a:bodyPr anchor="ctr" anchorCtr="0">
            <a:noAutofit/>
          </a:bodyPr>
          <a:lstStyle/>
          <a:p>
            <a:pPr>
              <a:lnSpc>
                <a:spcPts val="12000"/>
              </a:lnSpc>
            </a:pPr>
            <a:r>
              <a:rPr lang="en-AU" sz="12400" b="1" dirty="0">
                <a:ln>
                  <a:solidFill>
                    <a:schemeClr val="accent2">
                      <a:lumMod val="75000"/>
                      <a:lumOff val="25000"/>
                    </a:schemeClr>
                  </a:solidFill>
                </a:ln>
                <a:effectLst/>
              </a:rPr>
              <a:t>your digital future</a:t>
            </a:r>
          </a:p>
        </p:txBody>
      </p:sp>
      <p:sp>
        <p:nvSpPr>
          <p:cNvPr id="3" name="Subtitle 2">
            <a:extLst>
              <a:ext uri="{FF2B5EF4-FFF2-40B4-BE49-F238E27FC236}">
                <a16:creationId xmlns:a16="http://schemas.microsoft.com/office/drawing/2014/main" id="{62298065-C49A-4558-9004-66459EDDE36E}"/>
              </a:ext>
            </a:extLst>
          </p:cNvPr>
          <p:cNvSpPr>
            <a:spLocks noGrp="1"/>
          </p:cNvSpPr>
          <p:nvPr>
            <p:ph type="subTitle" idx="1"/>
          </p:nvPr>
        </p:nvSpPr>
        <p:spPr>
          <a:xfrm>
            <a:off x="1524000" y="4187687"/>
            <a:ext cx="9144000" cy="2338843"/>
          </a:xfrm>
        </p:spPr>
        <p:txBody>
          <a:bodyPr>
            <a:noAutofit/>
          </a:bodyPr>
          <a:lstStyle/>
          <a:p>
            <a:pPr>
              <a:lnSpc>
                <a:spcPct val="100000"/>
              </a:lnSpc>
            </a:pPr>
            <a:r>
              <a:rPr lang="en-AU" b="1" dirty="0"/>
              <a:t>Kathy Reid BA/BSc, MBA (Computing)</a:t>
            </a:r>
          </a:p>
          <a:p>
            <a:pPr>
              <a:lnSpc>
                <a:spcPct val="100000"/>
              </a:lnSpc>
            </a:pPr>
            <a:r>
              <a:rPr lang="en-AU" dirty="0"/>
              <a:t>Independent Digital Technical Consultant</a:t>
            </a:r>
          </a:p>
          <a:p>
            <a:pPr>
              <a:lnSpc>
                <a:spcPct val="100000"/>
              </a:lnSpc>
            </a:pPr>
            <a:r>
              <a:rPr lang="en-AU" dirty="0"/>
              <a:t>Director of Developer Relations, Mycroft.AI, President, Linux Australia</a:t>
            </a:r>
          </a:p>
          <a:p>
            <a:pPr>
              <a:lnSpc>
                <a:spcPct val="100000"/>
              </a:lnSpc>
            </a:pPr>
            <a:r>
              <a:rPr lang="en-AU" dirty="0"/>
              <a:t>@</a:t>
            </a:r>
            <a:r>
              <a:rPr lang="en-AU" dirty="0" err="1"/>
              <a:t>KathyReid</a:t>
            </a:r>
            <a:r>
              <a:rPr lang="en-AU" dirty="0"/>
              <a:t> on Twitter, GitHub, LinkedIn etc.</a:t>
            </a:r>
          </a:p>
        </p:txBody>
      </p:sp>
    </p:spTree>
    <p:extLst>
      <p:ext uri="{BB962C8B-B14F-4D97-AF65-F5344CB8AC3E}">
        <p14:creationId xmlns:p14="http://schemas.microsoft.com/office/powerpoint/2010/main" val="2552788568"/>
      </p:ext>
    </p:extLst>
  </p:cSld>
  <p:clrMapOvr>
    <a:masterClrMapping/>
  </p:clrMapOvr>
  <mc:AlternateContent xmlns:mc="http://schemas.openxmlformats.org/markup-compatibility/2006" xmlns:p14="http://schemas.microsoft.com/office/powerpoint/2010/main">
    <mc:Choice Requires="p14">
      <p:transition spd="slow" p14:dur="2000" advTm="57460"/>
    </mc:Choice>
    <mc:Fallback xmlns="">
      <p:transition spd="slow" advTm="574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You can change the world.</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spTree>
    <p:extLst>
      <p:ext uri="{BB962C8B-B14F-4D97-AF65-F5344CB8AC3E}">
        <p14:creationId xmlns:p14="http://schemas.microsoft.com/office/powerpoint/2010/main" val="437980179"/>
      </p:ext>
    </p:extLst>
  </p:cSld>
  <p:clrMapOvr>
    <a:masterClrMapping/>
  </p:clrMapOvr>
  <mc:AlternateContent xmlns:mc="http://schemas.openxmlformats.org/markup-compatibility/2006" xmlns:p14="http://schemas.microsoft.com/office/powerpoint/2010/main">
    <mc:Choice Requires="p14">
      <p:transition spd="slow" p14:dur="2000" advTm="30260"/>
    </mc:Choice>
    <mc:Fallback xmlns="">
      <p:transition spd="slow" advTm="302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a:t>Margaret Hamilton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lstStyle/>
          <a:p>
            <a:r>
              <a:rPr lang="en-AU" dirty="0">
                <a:solidFill>
                  <a:schemeClr val="bg1"/>
                </a:solidFill>
              </a:rPr>
              <a:t>Computer scientist, NASA.</a:t>
            </a:r>
          </a:p>
          <a:p>
            <a:r>
              <a:rPr lang="en-AU" dirty="0">
                <a:solidFill>
                  <a:schemeClr val="bg1"/>
                </a:solidFill>
              </a:rPr>
              <a:t>Wrote the code that put humans on the moon.</a:t>
            </a:r>
          </a:p>
        </p:txBody>
      </p:sp>
      <p:pic>
        <p:nvPicPr>
          <p:cNvPr id="7" name="Picture 6">
            <a:extLst>
              <a:ext uri="{FF2B5EF4-FFF2-40B4-BE49-F238E27FC236}">
                <a16:creationId xmlns:a16="http://schemas.microsoft.com/office/drawing/2014/main" id="{AC893E83-6504-4CCE-A587-5713EC49EED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975987" y="-1"/>
            <a:ext cx="5216013" cy="6868905"/>
          </a:xfrm>
          <a:prstGeom prst="rect">
            <a:avLst/>
          </a:prstGeom>
        </p:spPr>
      </p:pic>
    </p:spTree>
    <p:extLst>
      <p:ext uri="{BB962C8B-B14F-4D97-AF65-F5344CB8AC3E}">
        <p14:creationId xmlns:p14="http://schemas.microsoft.com/office/powerpoint/2010/main" val="1862873983"/>
      </p:ext>
    </p:extLst>
  </p:cSld>
  <p:clrMapOvr>
    <a:masterClrMapping/>
  </p:clrMapOvr>
  <mc:AlternateContent xmlns:mc="http://schemas.openxmlformats.org/markup-compatibility/2006" xmlns:p14="http://schemas.microsoft.com/office/powerpoint/2010/main">
    <mc:Choice Requires="p14">
      <p:transition spd="slow" p14:dur="2000" advTm="23039"/>
    </mc:Choice>
    <mc:Fallback xmlns="">
      <p:transition spd="slow" advTm="230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err="1"/>
              <a:t>Radia</a:t>
            </a:r>
            <a:r>
              <a:rPr lang="en-AU" dirty="0"/>
              <a:t> Perlman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normAutofit lnSpcReduction="10000"/>
          </a:bodyPr>
          <a:lstStyle/>
          <a:p>
            <a:r>
              <a:rPr lang="en-AU" dirty="0">
                <a:solidFill>
                  <a:schemeClr val="bg1"/>
                </a:solidFill>
              </a:rPr>
              <a:t>Computer scientist, Dell.</a:t>
            </a:r>
            <a:br>
              <a:rPr lang="en-AU" dirty="0">
                <a:solidFill>
                  <a:schemeClr val="bg1"/>
                </a:solidFill>
              </a:rPr>
            </a:br>
            <a:r>
              <a:rPr lang="en-AU" dirty="0">
                <a:solidFill>
                  <a:schemeClr val="tx1"/>
                </a:solidFill>
              </a:rPr>
              <a:t>“The mother of the internet”</a:t>
            </a:r>
          </a:p>
          <a:p>
            <a:r>
              <a:rPr lang="en-AU" dirty="0">
                <a:solidFill>
                  <a:schemeClr val="bg1"/>
                </a:solidFill>
              </a:rPr>
              <a:t>Wrote something called Spanning Tree Protocol. It sounds mundane. It’s not. </a:t>
            </a:r>
          </a:p>
        </p:txBody>
      </p:sp>
      <p:pic>
        <p:nvPicPr>
          <p:cNvPr id="5" name="Picture 4">
            <a:extLst>
              <a:ext uri="{FF2B5EF4-FFF2-40B4-BE49-F238E27FC236}">
                <a16:creationId xmlns:a16="http://schemas.microsoft.com/office/drawing/2014/main" id="{6C95D8E2-58A2-48DA-B0B9-0C78676C43E6}"/>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3239"/>
          <a:stretch/>
        </p:blipFill>
        <p:spPr>
          <a:xfrm>
            <a:off x="6228523" y="-6351"/>
            <a:ext cx="5963478" cy="6864351"/>
          </a:xfrm>
          <a:prstGeom prst="rect">
            <a:avLst/>
          </a:prstGeom>
        </p:spPr>
      </p:pic>
    </p:spTree>
    <p:extLst>
      <p:ext uri="{BB962C8B-B14F-4D97-AF65-F5344CB8AC3E}">
        <p14:creationId xmlns:p14="http://schemas.microsoft.com/office/powerpoint/2010/main" val="2852580884"/>
      </p:ext>
    </p:extLst>
  </p:cSld>
  <p:clrMapOvr>
    <a:masterClrMapping/>
  </p:clrMapOvr>
  <mc:AlternateContent xmlns:mc="http://schemas.openxmlformats.org/markup-compatibility/2006" xmlns:p14="http://schemas.microsoft.com/office/powerpoint/2010/main">
    <mc:Choice Requires="p14">
      <p:transition spd="slow" p14:dur="2000" advTm="40907"/>
    </mc:Choice>
    <mc:Fallback xmlns="">
      <p:transition spd="slow" advTm="4090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1" y="1709738"/>
            <a:ext cx="4071454" cy="2852737"/>
          </a:xfrm>
        </p:spPr>
        <p:txBody>
          <a:bodyPr/>
          <a:lstStyle/>
          <a:p>
            <a:r>
              <a:rPr lang="en-AU" dirty="0"/>
              <a:t>Catarina </a:t>
            </a:r>
            <a:r>
              <a:rPr lang="en-AU" dirty="0" err="1"/>
              <a:t>Mota</a:t>
            </a:r>
            <a:endParaRPr lang="en-AU" dirty="0"/>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4071455" cy="2142641"/>
          </a:xfrm>
        </p:spPr>
        <p:txBody>
          <a:bodyPr>
            <a:normAutofit/>
          </a:bodyPr>
          <a:lstStyle/>
          <a:p>
            <a:r>
              <a:rPr lang="en-AU" dirty="0">
                <a:solidFill>
                  <a:schemeClr val="bg1"/>
                </a:solidFill>
              </a:rPr>
              <a:t>Founder of the Open Building Institute and OpenMaterials.org</a:t>
            </a:r>
            <a:endParaRPr lang="en-AU" dirty="0">
              <a:solidFill>
                <a:schemeClr val="tx1"/>
              </a:solidFill>
            </a:endParaRPr>
          </a:p>
          <a:p>
            <a:r>
              <a:rPr lang="en-AU" dirty="0">
                <a:solidFill>
                  <a:schemeClr val="bg1"/>
                </a:solidFill>
              </a:rPr>
              <a:t>Open source architecture – buildings for everyone</a:t>
            </a:r>
          </a:p>
        </p:txBody>
      </p:sp>
      <p:pic>
        <p:nvPicPr>
          <p:cNvPr id="6" name="Picture 5">
            <a:extLst>
              <a:ext uri="{FF2B5EF4-FFF2-40B4-BE49-F238E27FC236}">
                <a16:creationId xmlns:a16="http://schemas.microsoft.com/office/drawing/2014/main" id="{A984E8C6-48DC-444A-83F8-21DD599E2B2B}"/>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a:pattFill prst="pct5">
            <a:fgClr>
              <a:schemeClr val="accent6">
                <a:lumMod val="75000"/>
                <a:lumOff val="25000"/>
              </a:schemeClr>
            </a:fgClr>
            <a:bgClr>
              <a:schemeClr val="bg1"/>
            </a:bgClr>
          </a:pattFill>
        </p:spPr>
      </p:pic>
    </p:spTree>
    <p:extLst>
      <p:ext uri="{BB962C8B-B14F-4D97-AF65-F5344CB8AC3E}">
        <p14:creationId xmlns:p14="http://schemas.microsoft.com/office/powerpoint/2010/main" val="2812495253"/>
      </p:ext>
    </p:extLst>
  </p:cSld>
  <p:clrMapOvr>
    <a:masterClrMapping/>
  </p:clrMapOvr>
  <mc:AlternateContent xmlns:mc="http://schemas.openxmlformats.org/markup-compatibility/2006" xmlns:p14="http://schemas.microsoft.com/office/powerpoint/2010/main">
    <mc:Choice Requires="p14">
      <p:transition spd="slow" p14:dur="2000" advTm="36883"/>
    </mc:Choice>
    <mc:Fallback xmlns="">
      <p:transition spd="slow" advTm="368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4C82D-6141-49F3-900B-DDB1574C802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6286"/>
            <a:ext cx="12192000" cy="6864286"/>
          </a:xfrm>
          <a:prstGeom prst="rect">
            <a:avLst/>
          </a:prstGeom>
        </p:spPr>
      </p:pic>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1" y="1709738"/>
            <a:ext cx="4071454" cy="2852737"/>
          </a:xfrm>
        </p:spPr>
        <p:txBody>
          <a:bodyPr/>
          <a:lstStyle/>
          <a:p>
            <a:r>
              <a:rPr lang="en-AU" dirty="0"/>
              <a:t>Professor Genevieve Bell</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4071455" cy="2142641"/>
          </a:xfrm>
        </p:spPr>
        <p:txBody>
          <a:bodyPr>
            <a:normAutofit/>
          </a:bodyPr>
          <a:lstStyle/>
          <a:p>
            <a:r>
              <a:rPr lang="en-AU" dirty="0">
                <a:solidFill>
                  <a:schemeClr val="bg1"/>
                </a:solidFill>
              </a:rPr>
              <a:t>Director, 3A Institute</a:t>
            </a:r>
            <a:br>
              <a:rPr lang="en-AU" dirty="0">
                <a:solidFill>
                  <a:schemeClr val="bg1"/>
                </a:solidFill>
              </a:rPr>
            </a:br>
            <a:r>
              <a:rPr lang="en-AU" dirty="0">
                <a:solidFill>
                  <a:schemeClr val="bg1"/>
                </a:solidFill>
              </a:rPr>
              <a:t>(Autonomy, Agency, Assurance)</a:t>
            </a:r>
          </a:p>
          <a:p>
            <a:r>
              <a:rPr lang="en-AU" dirty="0">
                <a:solidFill>
                  <a:schemeClr val="bg1"/>
                </a:solidFill>
              </a:rPr>
              <a:t>Artificial intelligence, machine ethics and anthropology</a:t>
            </a:r>
          </a:p>
          <a:p>
            <a:r>
              <a:rPr lang="en-AU" dirty="0">
                <a:solidFill>
                  <a:schemeClr val="bg1"/>
                </a:solidFill>
              </a:rPr>
              <a:t>Australian National University</a:t>
            </a:r>
          </a:p>
        </p:txBody>
      </p:sp>
    </p:spTree>
    <p:extLst>
      <p:ext uri="{BB962C8B-B14F-4D97-AF65-F5344CB8AC3E}">
        <p14:creationId xmlns:p14="http://schemas.microsoft.com/office/powerpoint/2010/main" val="2340455490"/>
      </p:ext>
    </p:extLst>
  </p:cSld>
  <p:clrMapOvr>
    <a:masterClrMapping/>
  </p:clrMapOvr>
  <mc:AlternateContent xmlns:mc="http://schemas.openxmlformats.org/markup-compatibility/2006" xmlns:p14="http://schemas.microsoft.com/office/powerpoint/2010/main">
    <mc:Choice Requires="p14">
      <p:transition spd="slow" p14:dur="2000" advTm="71665"/>
    </mc:Choice>
    <mc:Fallback xmlns="">
      <p:transition spd="slow" advTm="7166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Yes, really.</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spTree>
    <p:extLst>
      <p:ext uri="{BB962C8B-B14F-4D97-AF65-F5344CB8AC3E}">
        <p14:creationId xmlns:p14="http://schemas.microsoft.com/office/powerpoint/2010/main" val="1507035508"/>
      </p:ext>
    </p:extLst>
  </p:cSld>
  <p:clrMapOvr>
    <a:masterClrMapping/>
  </p:clrMapOvr>
  <mc:AlternateContent xmlns:mc="http://schemas.openxmlformats.org/markup-compatibility/2006" xmlns:p14="http://schemas.microsoft.com/office/powerpoint/2010/main">
    <mc:Choice Requires="p14">
      <p:transition spd="slow" p14:dur="2000" advTm="34450"/>
    </mc:Choice>
    <mc:Fallback xmlns="">
      <p:transition spd="slow" advTm="344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69507" y="134659"/>
            <a:ext cx="4071454" cy="2905432"/>
          </a:xfrm>
        </p:spPr>
        <p:txBody>
          <a:bodyPr>
            <a:normAutofit/>
          </a:bodyPr>
          <a:lstStyle/>
          <a:p>
            <a:r>
              <a:rPr lang="en-AU" sz="16600" dirty="0"/>
              <a:t>You</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1272209" y="2802193"/>
            <a:ext cx="5539408" cy="3929911"/>
          </a:xfrm>
        </p:spPr>
        <p:txBody>
          <a:bodyPr>
            <a:normAutofit/>
          </a:bodyPr>
          <a:lstStyle/>
          <a:p>
            <a:r>
              <a:rPr lang="en-AU" b="1" dirty="0">
                <a:solidFill>
                  <a:schemeClr val="bg1"/>
                </a:solidFill>
              </a:rPr>
              <a:t>Nanotechnologist. </a:t>
            </a:r>
          </a:p>
          <a:p>
            <a:r>
              <a:rPr lang="en-AU" b="1" dirty="0">
                <a:solidFill>
                  <a:schemeClr val="tx1"/>
                </a:solidFill>
              </a:rPr>
              <a:t>Quantum mechanist.</a:t>
            </a:r>
          </a:p>
          <a:p>
            <a:r>
              <a:rPr lang="en-AU" b="1" dirty="0">
                <a:solidFill>
                  <a:schemeClr val="bg1"/>
                </a:solidFill>
              </a:rPr>
              <a:t>Machine ethicist. </a:t>
            </a:r>
          </a:p>
          <a:p>
            <a:r>
              <a:rPr lang="en-AU" b="1" dirty="0">
                <a:solidFill>
                  <a:schemeClr val="tx1"/>
                </a:solidFill>
              </a:rPr>
              <a:t>Artificial intelligence engineer.</a:t>
            </a:r>
          </a:p>
          <a:p>
            <a:r>
              <a:rPr lang="en-AU" b="1" dirty="0">
                <a:solidFill>
                  <a:schemeClr val="bg1"/>
                </a:solidFill>
              </a:rPr>
              <a:t>Astrophysicist. </a:t>
            </a:r>
          </a:p>
          <a:p>
            <a:r>
              <a:rPr lang="en-AU" b="1" dirty="0">
                <a:solidFill>
                  <a:schemeClr val="tx1"/>
                </a:solidFill>
              </a:rPr>
              <a:t>Computational biologist. </a:t>
            </a:r>
          </a:p>
          <a:p>
            <a:r>
              <a:rPr lang="en-AU" b="1" dirty="0">
                <a:solidFill>
                  <a:schemeClr val="bg1"/>
                </a:solidFill>
              </a:rPr>
              <a:t>Bioinformatician. </a:t>
            </a:r>
          </a:p>
          <a:p>
            <a:r>
              <a:rPr lang="en-AU" b="1" dirty="0">
                <a:solidFill>
                  <a:schemeClr val="tx1"/>
                </a:solidFill>
              </a:rPr>
              <a:t>Advanced materials engineer. </a:t>
            </a:r>
          </a:p>
        </p:txBody>
      </p:sp>
      <p:pic>
        <p:nvPicPr>
          <p:cNvPr id="5" name="Picture 4">
            <a:extLst>
              <a:ext uri="{FF2B5EF4-FFF2-40B4-BE49-F238E27FC236}">
                <a16:creationId xmlns:a16="http://schemas.microsoft.com/office/drawing/2014/main" id="{B7D2EC1F-0F7B-433A-AA06-E4704848136C}"/>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b="11665"/>
          <a:stretch/>
        </p:blipFill>
        <p:spPr>
          <a:xfrm>
            <a:off x="5724940" y="134659"/>
            <a:ext cx="5972672" cy="6723341"/>
          </a:xfrm>
          <a:prstGeom prst="rect">
            <a:avLst/>
          </a:prstGeom>
        </p:spPr>
      </p:pic>
    </p:spTree>
    <p:extLst>
      <p:ext uri="{BB962C8B-B14F-4D97-AF65-F5344CB8AC3E}">
        <p14:creationId xmlns:p14="http://schemas.microsoft.com/office/powerpoint/2010/main" val="2541642448"/>
      </p:ext>
    </p:extLst>
  </p:cSld>
  <p:clrMapOvr>
    <a:masterClrMapping/>
  </p:clrMapOvr>
  <mc:AlternateContent xmlns:mc="http://schemas.openxmlformats.org/markup-compatibility/2006" xmlns:p14="http://schemas.microsoft.com/office/powerpoint/2010/main">
    <mc:Choice Requires="p14">
      <p:transition spd="slow" p14:dur="2000" advTm="9547"/>
    </mc:Choice>
    <mc:Fallback xmlns="">
      <p:transition spd="slow" advTm="95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CFD23-B31E-42E7-975B-FB7F9966AAD7}"/>
              </a:ext>
            </a:extLst>
          </p:cNvPr>
          <p:cNvPicPr>
            <a:picLocks noChangeAspect="1"/>
          </p:cNvPicPr>
          <p:nvPr/>
        </p:nvPicPr>
        <p:blipFill rotWithShape="1">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5000"/>
                    </a14:imgEffect>
                  </a14:imgLayer>
                </a14:imgProps>
              </a:ext>
              <a:ext uri="{28A0092B-C50C-407E-A947-70E740481C1C}">
                <a14:useLocalDpi xmlns:a14="http://schemas.microsoft.com/office/drawing/2010/main" val="0"/>
              </a:ext>
            </a:extLst>
          </a:blip>
          <a:srcRect t="32920"/>
          <a:stretch/>
        </p:blipFill>
        <p:spPr>
          <a:xfrm>
            <a:off x="0" y="-1"/>
            <a:ext cx="12192000" cy="6858001"/>
          </a:xfrm>
          <a:prstGeom prst="rect">
            <a:avLst/>
          </a:prstGeom>
        </p:spPr>
      </p:pic>
      <p:sp>
        <p:nvSpPr>
          <p:cNvPr id="7" name="TextBox 6">
            <a:extLst>
              <a:ext uri="{FF2B5EF4-FFF2-40B4-BE49-F238E27FC236}">
                <a16:creationId xmlns:a16="http://schemas.microsoft.com/office/drawing/2014/main" id="{3475787F-48B1-48AB-B0AB-17072F7DAE70}"/>
              </a:ext>
            </a:extLst>
          </p:cNvPr>
          <p:cNvSpPr txBox="1"/>
          <p:nvPr/>
        </p:nvSpPr>
        <p:spPr>
          <a:xfrm>
            <a:off x="639417" y="1331844"/>
            <a:ext cx="10913165" cy="5078313"/>
          </a:xfrm>
          <a:prstGeom prst="rect">
            <a:avLst/>
          </a:prstGeom>
          <a:noFill/>
        </p:spPr>
        <p:txBody>
          <a:bodyPr wrap="square" rtlCol="0" anchor="b" anchorCtr="0">
            <a:spAutoFit/>
          </a:bodyPr>
          <a:lstStyle/>
          <a:p>
            <a:pPr marL="685800" indent="-685800">
              <a:buFont typeface="Arial" panose="020B0604020202020204" pitchFamily="34" charset="0"/>
              <a:buChar char="•"/>
            </a:pPr>
            <a:r>
              <a:rPr lang="en-AU" sz="5400" dirty="0">
                <a:solidFill>
                  <a:schemeClr val="bg1"/>
                </a:solidFill>
                <a:latin typeface="Abel" panose="02000506030000020004" pitchFamily="2" charset="0"/>
              </a:rPr>
              <a:t>20 billion connected devices, talking to each other on the </a:t>
            </a:r>
            <a:r>
              <a:rPr lang="en-AU" sz="5400" dirty="0">
                <a:solidFill>
                  <a:schemeClr val="accent6">
                    <a:lumMod val="50000"/>
                    <a:lumOff val="50000"/>
                  </a:schemeClr>
                </a:solidFill>
                <a:latin typeface="Abel" panose="02000506030000020004" pitchFamily="2" charset="0"/>
              </a:rPr>
              <a:t>Internet of Things</a:t>
            </a:r>
            <a:endParaRPr lang="en-AU" sz="5400" dirty="0">
              <a:solidFill>
                <a:schemeClr val="bg1"/>
              </a:solidFill>
              <a:latin typeface="Abel" panose="02000506030000020004" pitchFamily="2" charset="0"/>
            </a:endParaRPr>
          </a:p>
          <a:p>
            <a:pPr marL="685800" indent="-685800">
              <a:buFont typeface="Arial" panose="020B0604020202020204" pitchFamily="34" charset="0"/>
              <a:buChar char="•"/>
            </a:pPr>
            <a:r>
              <a:rPr lang="en-AU" sz="5400" dirty="0">
                <a:solidFill>
                  <a:schemeClr val="accent6">
                    <a:lumMod val="50000"/>
                    <a:lumOff val="50000"/>
                  </a:schemeClr>
                </a:solidFill>
                <a:latin typeface="Abel" panose="02000506030000020004" pitchFamily="2" charset="0"/>
              </a:rPr>
              <a:t>Ubiquitous</a:t>
            </a:r>
            <a:r>
              <a:rPr lang="en-AU" sz="5400" dirty="0">
                <a:solidFill>
                  <a:schemeClr val="bg1"/>
                </a:solidFill>
                <a:latin typeface="Abel" panose="02000506030000020004" pitchFamily="2" charset="0"/>
              </a:rPr>
              <a:t> connections – always on</a:t>
            </a:r>
          </a:p>
          <a:p>
            <a:pPr marL="685800" indent="-685800">
              <a:buFont typeface="Arial" panose="020B0604020202020204" pitchFamily="34" charset="0"/>
              <a:buChar char="•"/>
            </a:pPr>
            <a:r>
              <a:rPr lang="en-AU" sz="5400" dirty="0">
                <a:solidFill>
                  <a:schemeClr val="bg1"/>
                </a:solidFill>
                <a:latin typeface="Abel" panose="02000506030000020004" pitchFamily="2" charset="0"/>
              </a:rPr>
              <a:t>The lines between technology and humanity are </a:t>
            </a:r>
            <a:r>
              <a:rPr lang="en-AU" sz="5400" dirty="0">
                <a:solidFill>
                  <a:schemeClr val="accent6">
                    <a:lumMod val="50000"/>
                    <a:lumOff val="50000"/>
                  </a:schemeClr>
                </a:solidFill>
                <a:latin typeface="Abel" panose="02000506030000020004" pitchFamily="2" charset="0"/>
              </a:rPr>
              <a:t>merging</a:t>
            </a:r>
            <a:endParaRPr lang="en-AU" sz="5400" dirty="0">
              <a:solidFill>
                <a:schemeClr val="bg1"/>
              </a:solidFill>
              <a:latin typeface="Abel" panose="02000506030000020004" pitchFamily="2" charset="0"/>
            </a:endParaRPr>
          </a:p>
          <a:p>
            <a:pPr marL="685800" indent="-685800">
              <a:buFont typeface="Arial" panose="020B0604020202020204" pitchFamily="34" charset="0"/>
              <a:buChar char="•"/>
            </a:pPr>
            <a:r>
              <a:rPr lang="en-AU" sz="5400" dirty="0">
                <a:solidFill>
                  <a:schemeClr val="bg1"/>
                </a:solidFill>
                <a:latin typeface="Abel" panose="02000506030000020004" pitchFamily="2" charset="0"/>
              </a:rPr>
              <a:t>A new era means new </a:t>
            </a:r>
            <a:r>
              <a:rPr lang="en-AU" sz="5400" dirty="0">
                <a:solidFill>
                  <a:schemeClr val="accent6">
                    <a:lumMod val="50000"/>
                    <a:lumOff val="50000"/>
                  </a:schemeClr>
                </a:solidFill>
                <a:latin typeface="Abel" panose="02000506030000020004" pitchFamily="2" charset="0"/>
              </a:rPr>
              <a:t>challenges</a:t>
            </a:r>
            <a:r>
              <a:rPr lang="en-AU" sz="5400" dirty="0">
                <a:solidFill>
                  <a:schemeClr val="bg1"/>
                </a:solidFill>
                <a:latin typeface="Abel" panose="02000506030000020004" pitchFamily="2" charset="0"/>
              </a:rPr>
              <a:t> </a:t>
            </a:r>
          </a:p>
        </p:txBody>
      </p:sp>
    </p:spTree>
    <p:custDataLst>
      <p:tags r:id="rId1"/>
    </p:custDataLst>
    <p:extLst>
      <p:ext uri="{BB962C8B-B14F-4D97-AF65-F5344CB8AC3E}">
        <p14:creationId xmlns:p14="http://schemas.microsoft.com/office/powerpoint/2010/main" val="1072999166"/>
      </p:ext>
    </p:extLst>
  </p:cSld>
  <p:clrMapOvr>
    <a:masterClrMapping/>
  </p:clrMapOvr>
  <mc:AlternateContent xmlns:mc="http://schemas.openxmlformats.org/markup-compatibility/2006" xmlns:p14="http://schemas.microsoft.com/office/powerpoint/2010/main">
    <mc:Choice Requires="p14">
      <p:transition spd="slow" p14:dur="2000" advTm="95450"/>
    </mc:Choice>
    <mc:Fallback xmlns="">
      <p:transition spd="slow" advTm="95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1000"/>
                                        <p:tgtEl>
                                          <p:spTgt spid="7">
                                            <p:txEl>
                                              <p:pRg st="1" end="1"/>
                                            </p:txEl>
                                          </p:spTgt>
                                        </p:tgtEl>
                                      </p:cBhvr>
                                    </p:animEffect>
                                    <p:anim calcmode="lin" valueType="num">
                                      <p:cBhvr>
                                        <p:cTn id="1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7">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12" name="Picture 11">
            <a:extLst>
              <a:ext uri="{FF2B5EF4-FFF2-40B4-BE49-F238E27FC236}">
                <a16:creationId xmlns:a16="http://schemas.microsoft.com/office/drawing/2014/main" id="{95C0D1C2-3D78-4E43-91C1-07167E27EF7B}"/>
              </a:ext>
            </a:extLst>
          </p:cNvPr>
          <p:cNvPicPr>
            <a:picLocks noChangeAspect="1"/>
          </p:cNvPicPr>
          <p:nvPr/>
        </p:nvPicPr>
        <p:blipFill>
          <a:blip r:embed="rId3"/>
          <a:stretch>
            <a:fillRect/>
          </a:stretch>
        </p:blipFill>
        <p:spPr>
          <a:xfrm>
            <a:off x="0" y="562675"/>
            <a:ext cx="12192000" cy="5058882"/>
          </a:xfrm>
          <a:prstGeom prst="rect">
            <a:avLst/>
          </a:prstGeom>
          <a:ln w="76200">
            <a:solidFill>
              <a:schemeClr val="accent2">
                <a:lumMod val="90000"/>
                <a:lumOff val="10000"/>
              </a:schemeClr>
            </a:solidFill>
            <a:prstDash val="solid"/>
          </a:ln>
        </p:spPr>
      </p:pic>
    </p:spTree>
    <p:extLst>
      <p:ext uri="{BB962C8B-B14F-4D97-AF65-F5344CB8AC3E}">
        <p14:creationId xmlns:p14="http://schemas.microsoft.com/office/powerpoint/2010/main" val="1935423283"/>
      </p:ext>
    </p:extLst>
  </p:cSld>
  <p:clrMapOvr>
    <a:masterClrMapping/>
  </p:clrMapOvr>
  <mc:AlternateContent xmlns:mc="http://schemas.openxmlformats.org/markup-compatibility/2006" xmlns:p14="http://schemas.microsoft.com/office/powerpoint/2010/main">
    <mc:Choice Requires="p14">
      <p:transition spd="slow" p14:dur="2000" advTm="24532"/>
    </mc:Choice>
    <mc:Fallback xmlns="">
      <p:transition spd="slow" advTm="245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3" name="Picture 2">
            <a:extLst>
              <a:ext uri="{FF2B5EF4-FFF2-40B4-BE49-F238E27FC236}">
                <a16:creationId xmlns:a16="http://schemas.microsoft.com/office/drawing/2014/main" id="{555BEEC3-F4A8-406D-9350-8460D87CCE31}"/>
              </a:ext>
            </a:extLst>
          </p:cNvPr>
          <p:cNvPicPr>
            <a:picLocks noChangeAspect="1"/>
          </p:cNvPicPr>
          <p:nvPr/>
        </p:nvPicPr>
        <p:blipFill>
          <a:blip r:embed="rId3"/>
          <a:stretch>
            <a:fillRect/>
          </a:stretch>
        </p:blipFill>
        <p:spPr>
          <a:xfrm>
            <a:off x="0" y="661834"/>
            <a:ext cx="12212453" cy="4913056"/>
          </a:xfrm>
          <a:prstGeom prst="rect">
            <a:avLst/>
          </a:prstGeom>
          <a:ln w="76200">
            <a:solidFill>
              <a:schemeClr val="accent3">
                <a:lumMod val="50000"/>
              </a:schemeClr>
            </a:solidFill>
          </a:ln>
        </p:spPr>
      </p:pic>
    </p:spTree>
    <p:extLst>
      <p:ext uri="{BB962C8B-B14F-4D97-AF65-F5344CB8AC3E}">
        <p14:creationId xmlns:p14="http://schemas.microsoft.com/office/powerpoint/2010/main" val="3907531460"/>
      </p:ext>
    </p:extLst>
  </p:cSld>
  <p:clrMapOvr>
    <a:masterClrMapping/>
  </p:clrMapOvr>
  <mc:AlternateContent xmlns:mc="http://schemas.openxmlformats.org/markup-compatibility/2006" xmlns:p14="http://schemas.microsoft.com/office/powerpoint/2010/main">
    <mc:Choice Requires="p14">
      <p:transition spd="slow" p14:dur="2000" advTm="8450"/>
    </mc:Choice>
    <mc:Fallback xmlns="">
      <p:transition spd="slow" advTm="84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D3886D-D6E6-4666-9365-F6EADDBD5917}"/>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1391"/>
          <a:stretch/>
        </p:blipFill>
        <p:spPr>
          <a:xfrm>
            <a:off x="5756263" y="1"/>
            <a:ext cx="6435737"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11210" cy="2930124"/>
          </a:xfrm>
        </p:spPr>
        <p:txBody>
          <a:bodyPr>
            <a:normAutofit/>
          </a:bodyPr>
          <a:lstStyle/>
          <a:p>
            <a:r>
              <a:rPr lang="en-AU" sz="4400" dirty="0"/>
              <a:t>Igniting our desire to make, create and explore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49" y="3538329"/>
            <a:ext cx="4111211" cy="3110915"/>
          </a:xfrm>
        </p:spPr>
        <p:txBody>
          <a:bodyPr>
            <a:normAutofit lnSpcReduction="10000"/>
          </a:bodyPr>
          <a:lstStyle/>
          <a:p>
            <a:r>
              <a:rPr lang="en-AU" dirty="0">
                <a:solidFill>
                  <a:schemeClr val="bg1"/>
                </a:solidFill>
              </a:rPr>
              <a:t>As electronics and the Internet of Things becomes easier, companies are supporting our desire to ‘make’</a:t>
            </a:r>
            <a:endParaRPr lang="en-AU" sz="3200" b="1" dirty="0">
              <a:solidFill>
                <a:schemeClr val="tx1">
                  <a:lumMod val="95000"/>
                  <a:lumOff val="5000"/>
                </a:schemeClr>
              </a:solidFill>
            </a:endParaRPr>
          </a:p>
          <a:p>
            <a:pPr algn="r"/>
            <a:endParaRPr lang="en-AU" sz="3200" b="1" dirty="0">
              <a:solidFill>
                <a:schemeClr val="tx1">
                  <a:lumMod val="95000"/>
                  <a:lumOff val="5000"/>
                </a:schemeClr>
              </a:solidFill>
            </a:endParaRPr>
          </a:p>
          <a:p>
            <a:pPr algn="r"/>
            <a:r>
              <a:rPr lang="en-AU" sz="3200" b="1" dirty="0" err="1">
                <a:solidFill>
                  <a:schemeClr val="tx1">
                    <a:lumMod val="95000"/>
                    <a:lumOff val="5000"/>
                  </a:schemeClr>
                </a:solidFill>
              </a:rPr>
              <a:t>Limor</a:t>
            </a:r>
            <a:r>
              <a:rPr lang="en-AU" sz="3200" b="1" dirty="0">
                <a:solidFill>
                  <a:schemeClr val="tx1">
                    <a:lumMod val="95000"/>
                    <a:lumOff val="5000"/>
                  </a:schemeClr>
                </a:solidFill>
              </a:rPr>
              <a:t> ‘</a:t>
            </a:r>
            <a:r>
              <a:rPr lang="en-AU" sz="3200" b="1" dirty="0" err="1">
                <a:solidFill>
                  <a:schemeClr val="tx1">
                    <a:lumMod val="95000"/>
                    <a:lumOff val="5000"/>
                  </a:schemeClr>
                </a:solidFill>
              </a:rPr>
              <a:t>LadyAda</a:t>
            </a:r>
            <a:r>
              <a:rPr lang="en-AU" sz="3200" b="1" dirty="0">
                <a:solidFill>
                  <a:schemeClr val="tx1">
                    <a:lumMod val="95000"/>
                    <a:lumOff val="5000"/>
                  </a:schemeClr>
                </a:solidFill>
              </a:rPr>
              <a:t>’ Fried</a:t>
            </a:r>
          </a:p>
          <a:p>
            <a:pPr algn="r"/>
            <a:r>
              <a:rPr lang="en-AU" dirty="0">
                <a:solidFill>
                  <a:schemeClr val="bg1"/>
                </a:solidFill>
              </a:rPr>
              <a:t>Electrical Engineer and </a:t>
            </a:r>
            <a:br>
              <a:rPr lang="en-AU" dirty="0">
                <a:solidFill>
                  <a:schemeClr val="bg1"/>
                </a:solidFill>
              </a:rPr>
            </a:br>
            <a:r>
              <a:rPr lang="en-AU" dirty="0">
                <a:solidFill>
                  <a:schemeClr val="bg1"/>
                </a:solidFill>
              </a:rPr>
              <a:t>Founder of </a:t>
            </a:r>
            <a:r>
              <a:rPr lang="en-AU" dirty="0" err="1">
                <a:solidFill>
                  <a:schemeClr val="bg1"/>
                </a:solidFill>
              </a:rPr>
              <a:t>AdaFruit</a:t>
            </a:r>
            <a:r>
              <a:rPr lang="en-AU" dirty="0">
                <a:solidFill>
                  <a:schemeClr val="bg1"/>
                </a:solidFill>
              </a:rPr>
              <a:t> Electronics</a:t>
            </a:r>
          </a:p>
          <a:p>
            <a:endParaRPr lang="en-AU" sz="1700" dirty="0">
              <a:solidFill>
                <a:schemeClr val="bg1"/>
              </a:solidFill>
            </a:endParaRPr>
          </a:p>
        </p:txBody>
      </p:sp>
      <p:grpSp>
        <p:nvGrpSpPr>
          <p:cNvPr id="7" name="Group 6">
            <a:extLst>
              <a:ext uri="{FF2B5EF4-FFF2-40B4-BE49-F238E27FC236}">
                <a16:creationId xmlns:a16="http://schemas.microsoft.com/office/drawing/2014/main" id="{A4147D7A-6924-410F-8E7A-33CBC042B117}"/>
              </a:ext>
            </a:extLst>
          </p:cNvPr>
          <p:cNvGrpSpPr/>
          <p:nvPr/>
        </p:nvGrpSpPr>
        <p:grpSpPr>
          <a:xfrm>
            <a:off x="6037165" y="5511696"/>
            <a:ext cx="3496696" cy="1124297"/>
            <a:chOff x="8521133" y="5660231"/>
            <a:chExt cx="3496696" cy="112429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58" y="652688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a:t>
              </a:r>
              <a:r>
                <a:rPr kumimoji="0" lang="en-AU" altLang="en-US" sz="1200" b="1" i="0" u="none" strike="noStrike" cap="none" normalizeH="0" baseline="0" dirty="0">
                  <a:ln>
                    <a:noFill/>
                  </a:ln>
                  <a:solidFill>
                    <a:schemeClr val="bg1"/>
                  </a:solidFill>
                  <a:effectLst/>
                  <a:latin typeface="Abel" panose="02000506030000020004" pitchFamily="2" charset="0"/>
                </a:rPr>
                <a:t>image: </a:t>
              </a:r>
              <a:r>
                <a:rPr lang="en-AU" sz="1200" dirty="0" err="1">
                  <a:solidFill>
                    <a:schemeClr val="bg1"/>
                  </a:solidFill>
                </a:rPr>
                <a:t>Limor</a:t>
              </a:r>
              <a:r>
                <a:rPr lang="en-AU" sz="1200" dirty="0">
                  <a:solidFill>
                    <a:schemeClr val="bg1"/>
                  </a:solidFill>
                </a:rPr>
                <a:t> Fried at TechCrunch Disrupt NY 2013 (cropped) Photo by Max Morse</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5"/>
                </a:rPr>
                <a:t>https://commons.wikimedia.org/wiki/File:Limor_Fried_TC2013.jpg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249499463"/>
      </p:ext>
    </p:extLst>
  </p:cSld>
  <p:clrMapOvr>
    <a:masterClrMapping/>
  </p:clrMapOvr>
  <mc:AlternateContent xmlns:mc="http://schemas.openxmlformats.org/markup-compatibility/2006" xmlns:p14="http://schemas.microsoft.com/office/powerpoint/2010/main">
    <mc:Choice Requires="p14">
      <p:transition spd="slow" p14:dur="2000" advTm="75401"/>
    </mc:Choice>
    <mc:Fallback xmlns="">
      <p:transition spd="slow" advTm="754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09118"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4109118" cy="4467518"/>
          </a:xfrm>
        </p:spPr>
        <p:txBody>
          <a:bodyPr>
            <a:normAutofit/>
          </a:bodyPr>
          <a:lstStyle/>
          <a:p>
            <a:r>
              <a:rPr lang="en-AU" dirty="0">
                <a:solidFill>
                  <a:schemeClr val="bg1"/>
                </a:solidFill>
              </a:rPr>
              <a:t>As the average age of Australian first time Mums edges over 30, many couples need assistance in fertility and conception</a:t>
            </a:r>
            <a:endParaRPr lang="en-AU" sz="1700" dirty="0">
              <a:solidFill>
                <a:schemeClr val="bg1"/>
              </a:solidFill>
            </a:endParaRPr>
          </a:p>
          <a:p>
            <a:pPr algn="r"/>
            <a:endParaRPr lang="en-AU" sz="3200" b="1" dirty="0">
              <a:solidFill>
                <a:schemeClr val="tx1">
                  <a:lumMod val="95000"/>
                  <a:lumOff val="5000"/>
                </a:schemeClr>
              </a:solidFill>
            </a:endParaRPr>
          </a:p>
          <a:p>
            <a:pPr algn="r"/>
            <a:r>
              <a:rPr lang="en-AU" sz="3200" b="1" dirty="0">
                <a:solidFill>
                  <a:schemeClr val="tx1">
                    <a:lumMod val="95000"/>
                    <a:lumOff val="5000"/>
                  </a:schemeClr>
                </a:solidFill>
              </a:rPr>
              <a:t>Dr Hannah Brown, Postdoctoral Fellow, University of Adelaide</a:t>
            </a:r>
          </a:p>
          <a:p>
            <a:pPr algn="r"/>
            <a:r>
              <a:rPr lang="en-AU" dirty="0">
                <a:solidFill>
                  <a:schemeClr val="bg1"/>
                </a:solidFill>
              </a:rPr>
              <a:t>Reproductive science, IVF and fertility scientist</a:t>
            </a:r>
          </a:p>
        </p:txBody>
      </p:sp>
      <p:pic>
        <p:nvPicPr>
          <p:cNvPr id="10" name="Picture 9">
            <a:extLst>
              <a:ext uri="{FF2B5EF4-FFF2-40B4-BE49-F238E27FC236}">
                <a16:creationId xmlns:a16="http://schemas.microsoft.com/office/drawing/2014/main" id="{22DBE350-5080-4B2D-ACCB-B77AB753463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572284722"/>
      </p:ext>
    </p:extLst>
  </p:cSld>
  <p:clrMapOvr>
    <a:masterClrMapping/>
  </p:clrMapOvr>
  <mc:AlternateContent xmlns:mc="http://schemas.openxmlformats.org/markup-compatibility/2006" xmlns:p14="http://schemas.microsoft.com/office/powerpoint/2010/main">
    <mc:Choice Requires="p14">
      <p:transition spd="slow" p14:dur="2000" advTm="30934"/>
    </mc:Choice>
    <mc:Fallback xmlns="">
      <p:transition spd="slow" advTm="3093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2456782"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2456782" cy="4467518"/>
          </a:xfrm>
        </p:spPr>
        <p:txBody>
          <a:bodyPr>
            <a:normAutofit/>
          </a:bodyPr>
          <a:lstStyle/>
          <a:p>
            <a:r>
              <a:rPr lang="en-AU" dirty="0">
                <a:solidFill>
                  <a:schemeClr val="bg1"/>
                </a:solidFill>
              </a:rPr>
              <a:t>Over the past two decades, the number of persons aged 85 years and over increased by 141.2%, compared with a total population growth of 32.4 over the same period</a:t>
            </a:r>
          </a:p>
          <a:p>
            <a:r>
              <a:rPr lang="en-AU" sz="1700" dirty="0">
                <a:solidFill>
                  <a:schemeClr val="bg1"/>
                </a:solidFill>
              </a:rPr>
              <a:t>Source: </a:t>
            </a:r>
            <a:r>
              <a:rPr lang="en-AU" sz="1700" dirty="0">
                <a:solidFill>
                  <a:schemeClr val="bg1"/>
                </a:solidFill>
                <a:hlinkClick r:id="rId3"/>
              </a:rPr>
              <a:t>Australian Bureau of Statistics</a:t>
            </a:r>
            <a:endParaRPr lang="en-AU" sz="1700" dirty="0">
              <a:solidFill>
                <a:schemeClr val="bg1"/>
              </a:solidFill>
            </a:endParaRPr>
          </a:p>
        </p:txBody>
      </p:sp>
      <p:pic>
        <p:nvPicPr>
          <p:cNvPr id="5" name="Picture 4">
            <a:extLst>
              <a:ext uri="{FF2B5EF4-FFF2-40B4-BE49-F238E27FC236}">
                <a16:creationId xmlns:a16="http://schemas.microsoft.com/office/drawing/2014/main" id="{C0BB8079-A9E0-4642-8A8A-F68F6EEA2860}"/>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19499" y="0"/>
            <a:ext cx="8572501" cy="6858000"/>
          </a:xfrm>
          <a:prstGeom prst="rect">
            <a:avLst/>
          </a:prstGeom>
        </p:spPr>
      </p:pic>
      <p:grpSp>
        <p:nvGrpSpPr>
          <p:cNvPr id="7" name="Group 6">
            <a:extLst>
              <a:ext uri="{FF2B5EF4-FFF2-40B4-BE49-F238E27FC236}">
                <a16:creationId xmlns:a16="http://schemas.microsoft.com/office/drawing/2014/main" id="{A4147D7A-6924-410F-8E7A-33CBC042B117}"/>
              </a:ext>
            </a:extLst>
          </p:cNvPr>
          <p:cNvGrpSpPr/>
          <p:nvPr/>
        </p:nvGrpSpPr>
        <p:grpSpPr>
          <a:xfrm>
            <a:off x="8435808" y="308476"/>
            <a:ext cx="3496696" cy="925517"/>
            <a:chOff x="8521133" y="5660231"/>
            <a:chExt cx="3496696" cy="92551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758" y="632810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image: </a:t>
              </a:r>
              <a:r>
                <a:rPr lang="en-AU" sz="1200" b="1" dirty="0" err="1"/>
                <a:t>Maxpixel</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6"/>
                </a:rPr>
                <a:t>http://maxpixel.freegreatpicture.com/static/photo/1x/Senior-Aging-Elderly-Aged-Mature-Person-2379003.jpg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9114238"/>
      </p:ext>
    </p:extLst>
  </p:cSld>
  <p:clrMapOvr>
    <a:masterClrMapping/>
  </p:clrMapOvr>
  <mc:AlternateContent xmlns:mc="http://schemas.openxmlformats.org/markup-compatibility/2006" xmlns:p14="http://schemas.microsoft.com/office/powerpoint/2010/main">
    <mc:Choice Requires="p14">
      <p:transition spd="slow" p14:dur="2000" advTm="38934"/>
    </mc:Choice>
    <mc:Fallback xmlns="">
      <p:transition spd="slow" advTm="3893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7512F-BDE9-42E3-BBBE-0461665D810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328267" y="0"/>
            <a:ext cx="4084707" cy="2930124"/>
          </a:xfrm>
        </p:spPr>
        <p:txBody>
          <a:bodyPr>
            <a:normAutofit/>
          </a:bodyPr>
          <a:lstStyle/>
          <a:p>
            <a:r>
              <a:rPr lang="en-AU" sz="4400" dirty="0"/>
              <a:t>Connecting the world – breaking down barriers</a:t>
            </a:r>
          </a:p>
        </p:txBody>
      </p:sp>
    </p:spTree>
    <p:extLst>
      <p:ext uri="{BB962C8B-B14F-4D97-AF65-F5344CB8AC3E}">
        <p14:creationId xmlns:p14="http://schemas.microsoft.com/office/powerpoint/2010/main" val="73934521"/>
      </p:ext>
    </p:extLst>
  </p:cSld>
  <p:clrMapOvr>
    <a:masterClrMapping/>
  </p:clrMapOvr>
  <mc:AlternateContent xmlns:mc="http://schemas.openxmlformats.org/markup-compatibility/2006" xmlns:p14="http://schemas.microsoft.com/office/powerpoint/2010/main">
    <mc:Choice Requires="p14">
      <p:transition spd="slow" p14:dur="2000" advTm="61785"/>
    </mc:Choice>
    <mc:Fallback xmlns="">
      <p:transition spd="slow" advTm="617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D1F5-F45A-4238-ABD8-C4229F2D66F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61CC9FA-9350-4752-AB9E-9B12CE289CA6}"/>
              </a:ext>
            </a:extLst>
          </p:cNvPr>
          <p:cNvSpPr>
            <a:spLocks noGrp="1"/>
          </p:cNvSpPr>
          <p:nvPr>
            <p:ph type="body" idx="1"/>
          </p:nvPr>
        </p:nvSpPr>
        <p:spPr/>
        <p:txBody>
          <a:bodyPr/>
          <a:lstStyle/>
          <a:p>
            <a:endParaRPr lang="en-AU"/>
          </a:p>
        </p:txBody>
      </p:sp>
      <p:pic>
        <p:nvPicPr>
          <p:cNvPr id="9" name="Picture 8">
            <a:extLst>
              <a:ext uri="{FF2B5EF4-FFF2-40B4-BE49-F238E27FC236}">
                <a16:creationId xmlns:a16="http://schemas.microsoft.com/office/drawing/2014/main" id="{72773CE7-87E8-4D0B-8A7D-DD8B74252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0438287"/>
      </p:ext>
    </p:extLst>
  </p:cSld>
  <p:clrMapOvr>
    <a:masterClrMapping/>
  </p:clrMapOvr>
  <mc:AlternateContent xmlns:mc="http://schemas.openxmlformats.org/markup-compatibility/2006" xmlns:p14="http://schemas.microsoft.com/office/powerpoint/2010/main">
    <mc:Choice Requires="p14">
      <p:transition spd="slow" p14:dur="2000" advTm="33252"/>
    </mc:Choice>
    <mc:Fallback xmlns="">
      <p:transition spd="slow" advTm="332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2|18.7|8.3|39"/>
</p:tagLst>
</file>

<file path=ppt/theme/theme1.xml><?xml version="1.0" encoding="utf-8"?>
<a:theme xmlns:a="http://schemas.openxmlformats.org/drawingml/2006/main" name="Office Theme">
  <a:themeElements>
    <a:clrScheme name="Custom 3">
      <a:dk1>
        <a:sysClr val="windowText" lastClr="000000"/>
      </a:dk1>
      <a:lt1>
        <a:sysClr val="window" lastClr="FFFFFF"/>
      </a:lt1>
      <a:dk2>
        <a:srgbClr val="352F27"/>
      </a:dk2>
      <a:lt2>
        <a:srgbClr val="FFFFFF"/>
      </a:lt2>
      <a:accent1>
        <a:srgbClr val="757501"/>
      </a:accent1>
      <a:accent2>
        <a:srgbClr val="352F27"/>
      </a:accent2>
      <a:accent3>
        <a:srgbClr val="95856F"/>
      </a:accent3>
      <a:accent4>
        <a:srgbClr val="FFFFFF"/>
      </a:accent4>
      <a:accent5>
        <a:srgbClr val="757501"/>
      </a:accent5>
      <a:accent6>
        <a:srgbClr val="352F27"/>
      </a:accent6>
      <a:hlink>
        <a:srgbClr val="D2CBC2"/>
      </a:hlink>
      <a:folHlink>
        <a:srgbClr val="71645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1684</Words>
  <Application>Microsoft Office PowerPoint</Application>
  <PresentationFormat>Widescreen</PresentationFormat>
  <Paragraphs>175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Abel</vt:lpstr>
      <vt:lpstr>Arial</vt:lpstr>
      <vt:lpstr>Calibri</vt:lpstr>
      <vt:lpstr>FontAwesome</vt:lpstr>
      <vt:lpstr>Wingdings</vt:lpstr>
      <vt:lpstr>Office Theme</vt:lpstr>
      <vt:lpstr>your digital future</vt:lpstr>
      <vt:lpstr>PowerPoint Presentation</vt:lpstr>
      <vt:lpstr>        Money</vt:lpstr>
      <vt:lpstr>        Money</vt:lpstr>
      <vt:lpstr>Igniting our desire to make, create and explore</vt:lpstr>
      <vt:lpstr>Helping people</vt:lpstr>
      <vt:lpstr>Helping people</vt:lpstr>
      <vt:lpstr>Connecting the world – breaking down barriers</vt:lpstr>
      <vt:lpstr>PowerPoint Presentation</vt:lpstr>
      <vt:lpstr>You can change the world.</vt:lpstr>
      <vt:lpstr>Margaret Hamilton</vt:lpstr>
      <vt:lpstr>Radia Perlman</vt:lpstr>
      <vt:lpstr>Catarina Mota</vt:lpstr>
      <vt:lpstr>Professor Genevieve Bell</vt:lpstr>
      <vt:lpstr>Yes, really.</vt:lpstr>
      <vt:lpstr>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Reid</dc:creator>
  <cp:lastModifiedBy>Kathy Reid</cp:lastModifiedBy>
  <cp:revision>41</cp:revision>
  <dcterms:created xsi:type="dcterms:W3CDTF">2017-10-11T02:04:03Z</dcterms:created>
  <dcterms:modified xsi:type="dcterms:W3CDTF">2017-10-18T17:41:02Z</dcterms:modified>
</cp:coreProperties>
</file>